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4"/>
    <p:sldMasterId id="2147483725" r:id="rId5"/>
    <p:sldMasterId id="214748372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Lato"/>
      <p:regular r:id="rId45"/>
      <p:bold r:id="rId46"/>
      <p:italic r:id="rId47"/>
      <p:boldItalic r:id="rId48"/>
    </p:embeddedFont>
    <p:embeddedFont>
      <p:font typeface="Anybody ExtraBold"/>
      <p:bold r:id="rId49"/>
      <p:boldItalic r:id="rId50"/>
    </p:embeddedFont>
    <p:embeddedFont>
      <p:font typeface="Lato Light"/>
      <p:regular r:id="rId51"/>
      <p:bold r:id="rId52"/>
      <p:italic r:id="rId53"/>
      <p:boldItalic r:id="rId54"/>
    </p:embeddedFont>
    <p:embeddedFont>
      <p:font typeface="Work Sans Medium"/>
      <p:regular r:id="rId55"/>
      <p:bold r:id="rId56"/>
      <p:italic r:id="rId57"/>
      <p:boldItalic r:id="rId58"/>
    </p:embeddedFont>
    <p:embeddedFont>
      <p:font typeface="Work Sans"/>
      <p:regular r:id="rId59"/>
      <p:bold r:id="rId60"/>
      <p:italic r:id="rId61"/>
      <p:boldItalic r:id="rId62"/>
    </p:embeddedFont>
    <p:embeddedFont>
      <p:font typeface="Work Sans SemiBold"/>
      <p:regular r:id="rId63"/>
      <p:bold r:id="rId64"/>
      <p:italic r:id="rId65"/>
      <p:boldItalic r:id="rId66"/>
    </p:embeddedFont>
    <p:embeddedFont>
      <p:font typeface="Inter Medium"/>
      <p:regular r:id="rId67"/>
      <p:bold r:id="rId68"/>
    </p:embeddedFont>
    <p:embeddedFont>
      <p:font typeface="Anybody Black"/>
      <p:bold r:id="rId69"/>
      <p:boldItalic r:id="rId70"/>
    </p:embeddedFont>
    <p:embeddedFont>
      <p:font typeface="Anybody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AnybodyExtra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Anybody-italic.fntdata"/><Relationship Id="rId72" Type="http://schemas.openxmlformats.org/officeDocument/2006/relationships/font" Target="fonts/Anybody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74" Type="http://schemas.openxmlformats.org/officeDocument/2006/relationships/font" Target="fonts/Anybody-bold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Anybody-regular.fntdata"/><Relationship Id="rId70" Type="http://schemas.openxmlformats.org/officeDocument/2006/relationships/font" Target="fonts/AnybodyBlack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WorkSans-boldItalic.fntdata"/><Relationship Id="rId61" Type="http://schemas.openxmlformats.org/officeDocument/2006/relationships/font" Target="fonts/WorkSans-italic.fntdata"/><Relationship Id="rId20" Type="http://schemas.openxmlformats.org/officeDocument/2006/relationships/slide" Target="slides/slide13.xml"/><Relationship Id="rId64" Type="http://schemas.openxmlformats.org/officeDocument/2006/relationships/font" Target="fonts/WorkSansSemiBold-bold.fntdata"/><Relationship Id="rId63" Type="http://schemas.openxmlformats.org/officeDocument/2006/relationships/font" Target="fonts/WorkSansSemiBold-regular.fntdata"/><Relationship Id="rId22" Type="http://schemas.openxmlformats.org/officeDocument/2006/relationships/slide" Target="slides/slide15.xml"/><Relationship Id="rId66" Type="http://schemas.openxmlformats.org/officeDocument/2006/relationships/font" Target="fonts/WorkSansSemiBold-boldItalic.fntdata"/><Relationship Id="rId21" Type="http://schemas.openxmlformats.org/officeDocument/2006/relationships/slide" Target="slides/slide14.xml"/><Relationship Id="rId65" Type="http://schemas.openxmlformats.org/officeDocument/2006/relationships/font" Target="fonts/WorkSansSemiBold-italic.fntdata"/><Relationship Id="rId24" Type="http://schemas.openxmlformats.org/officeDocument/2006/relationships/slide" Target="slides/slide17.xml"/><Relationship Id="rId68" Type="http://schemas.openxmlformats.org/officeDocument/2006/relationships/font" Target="fonts/InterMedium-bold.fntdata"/><Relationship Id="rId23" Type="http://schemas.openxmlformats.org/officeDocument/2006/relationships/slide" Target="slides/slide16.xml"/><Relationship Id="rId67" Type="http://schemas.openxmlformats.org/officeDocument/2006/relationships/font" Target="fonts/InterMedium-regular.fntdata"/><Relationship Id="rId60" Type="http://schemas.openxmlformats.org/officeDocument/2006/relationships/font" Target="fonts/WorkSa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AnybodyBlack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Light-regular.fntdata"/><Relationship Id="rId50" Type="http://schemas.openxmlformats.org/officeDocument/2006/relationships/font" Target="fonts/AnybodyExtraBold-boldItalic.fntdata"/><Relationship Id="rId53" Type="http://schemas.openxmlformats.org/officeDocument/2006/relationships/font" Target="fonts/LatoLight-italic.fntdata"/><Relationship Id="rId52" Type="http://schemas.openxmlformats.org/officeDocument/2006/relationships/font" Target="fonts/LatoLight-bold.fntdata"/><Relationship Id="rId11" Type="http://schemas.openxmlformats.org/officeDocument/2006/relationships/slide" Target="slides/slide4.xml"/><Relationship Id="rId55" Type="http://schemas.openxmlformats.org/officeDocument/2006/relationships/font" Target="fonts/WorkSansMedium-regular.fntdata"/><Relationship Id="rId10" Type="http://schemas.openxmlformats.org/officeDocument/2006/relationships/slide" Target="slides/slide3.xml"/><Relationship Id="rId54" Type="http://schemas.openxmlformats.org/officeDocument/2006/relationships/font" Target="fonts/LatoLight-boldItalic.fntdata"/><Relationship Id="rId13" Type="http://schemas.openxmlformats.org/officeDocument/2006/relationships/slide" Target="slides/slide6.xml"/><Relationship Id="rId57" Type="http://schemas.openxmlformats.org/officeDocument/2006/relationships/font" Target="fonts/WorkSansMedium-italic.fntdata"/><Relationship Id="rId12" Type="http://schemas.openxmlformats.org/officeDocument/2006/relationships/slide" Target="slides/slide5.xml"/><Relationship Id="rId56" Type="http://schemas.openxmlformats.org/officeDocument/2006/relationships/font" Target="fonts/WorkSansMedium-bold.fntdata"/><Relationship Id="rId15" Type="http://schemas.openxmlformats.org/officeDocument/2006/relationships/slide" Target="slides/slide8.xml"/><Relationship Id="rId59" Type="http://schemas.openxmlformats.org/officeDocument/2006/relationships/font" Target="fonts/WorkSans-regular.fntdata"/><Relationship Id="rId14" Type="http://schemas.openxmlformats.org/officeDocument/2006/relationships/slide" Target="slides/slide7.xml"/><Relationship Id="rId58" Type="http://schemas.openxmlformats.org/officeDocument/2006/relationships/font" Target="fonts/WorkSansMedium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030b784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030b784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12f0bb0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12f0bb0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12f0bb07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12f0bb0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12f0bb07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12f0bb07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12f0bb07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512f0bb07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512f0bb07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512f0bb0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12f0bb0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12f0bb0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12f0bb07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12f0bb07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030b784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030b784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12aa6175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512aa6175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12f0bb07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12f0bb07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12aa6175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512aa6175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12f0bb07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512f0bb07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12aa6175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12aa6175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12aa6175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12aa6175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12aa617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12aa617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12aa6175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12aa6175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12f0bb07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512f0bb07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12f0bb07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512f0bb07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12f0bb07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12f0bb07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bcbfa1a8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4bcbfa1a8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512f0bb07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512f0bb07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12f0bb07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512f0bb07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1111ff97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01111ff97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12aa6175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512aa6175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136332c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4136332c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136332c5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4136332c5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155fbd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d155fbd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d6548f87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1d6548f87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f70f42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f70f42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Obligatoria.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3be76741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3be76741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12aa617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12aa617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bcbfa1a8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bcbfa1a8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12aa617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12aa617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1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1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42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4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4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4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4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47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4" name="Google Shape;174;p4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9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8" name="Google Shape;178;p49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3" name="Google Shape;183;p5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" name="Google Shape;186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7" name="Google Shape;187;p5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55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99" name="Google Shape;199;p55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" name="Google Shape;2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9" name="Google Shape;22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3" name="Google Shape;233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8" name="Google Shape;23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68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6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7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7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7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7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7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7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7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79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4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8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jp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jp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8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Relationship Id="rId4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jp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jp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Relationship Id="rId4" Type="http://schemas.openxmlformats.org/officeDocument/2006/relationships/image" Target="../media/image50.png"/><Relationship Id="rId5" Type="http://schemas.openxmlformats.org/officeDocument/2006/relationships/image" Target="../media/image55.png"/><Relationship Id="rId6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Relationship Id="rId4" Type="http://schemas.openxmlformats.org/officeDocument/2006/relationships/image" Target="../media/image52.png"/><Relationship Id="rId5" Type="http://schemas.openxmlformats.org/officeDocument/2006/relationships/image" Target="../media/image42.png"/><Relationship Id="rId6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g"/><Relationship Id="rId4" Type="http://schemas.openxmlformats.org/officeDocument/2006/relationships/image" Target="../media/image77.png"/><Relationship Id="rId5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jpg"/><Relationship Id="rId4" Type="http://schemas.openxmlformats.org/officeDocument/2006/relationships/image" Target="../media/image73.png"/><Relationship Id="rId5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jpg"/><Relationship Id="rId4" Type="http://schemas.openxmlformats.org/officeDocument/2006/relationships/image" Target="../media/image65.png"/><Relationship Id="rId5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jpg"/><Relationship Id="rId4" Type="http://schemas.openxmlformats.org/officeDocument/2006/relationships/image" Target="../media/image72.png"/><Relationship Id="rId5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jpg"/><Relationship Id="rId4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jpg"/><Relationship Id="rId4" Type="http://schemas.openxmlformats.org/officeDocument/2006/relationships/image" Target="../media/image70.png"/><Relationship Id="rId5" Type="http://schemas.openxmlformats.org/officeDocument/2006/relationships/image" Target="../media/image7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1.jpg"/><Relationship Id="rId4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jpg"/><Relationship Id="rId4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8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71.png"/><Relationship Id="rId5" Type="http://schemas.openxmlformats.org/officeDocument/2006/relationships/image" Target="../media/image64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69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78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75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68.png"/><Relationship Id="rId14" Type="http://schemas.openxmlformats.org/officeDocument/2006/relationships/hyperlink" Target="https://www.soyhenr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jp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80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278" name="Google Shape;278;p80"/>
          <p:cNvSpPr txBox="1"/>
          <p:nvPr/>
        </p:nvSpPr>
        <p:spPr>
          <a:xfrm>
            <a:off x="3884800" y="1541275"/>
            <a:ext cx="4701900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Power Query</a:t>
            </a:r>
            <a:endParaRPr b="1" sz="45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79" name="Google Shape;279;p80"/>
          <p:cNvSpPr txBox="1"/>
          <p:nvPr/>
        </p:nvSpPr>
        <p:spPr>
          <a:xfrm>
            <a:off x="4829500" y="2863525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1"/>
                </a:solidFill>
              </a:rPr>
              <a:t>Data Science</a:t>
            </a:r>
            <a:endParaRPr sz="1500">
              <a:solidFill>
                <a:srgbClr val="FFFF0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9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Dimensiones y medidas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54" name="Google Shape;354;p89"/>
          <p:cNvSpPr txBox="1"/>
          <p:nvPr/>
        </p:nvSpPr>
        <p:spPr>
          <a:xfrm>
            <a:off x="816650" y="1974475"/>
            <a:ext cx="72156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 importante detectar las columnas que contienen datos descriptivos (dimensiones) y qué columnas son medidas.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0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Dimensiones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cadena, fecha, índice, etc.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0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Medidas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número entero, decimal.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Filtros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60" name="Google Shape;360;p90"/>
          <p:cNvSpPr txBox="1"/>
          <p:nvPr/>
        </p:nvSpPr>
        <p:spPr>
          <a:xfrm>
            <a:off x="841025" y="1742900"/>
            <a:ext cx="7215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¿Queremos el 100% de la información?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Power BI lee una base de datos, entonces… ¿vamos a analizar toda la información disponible? Podemos aplicar filtros y dejar solamente la relevante.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Esto impactará en la performance de la herramienta.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1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Campos calculados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66" name="Google Shape;366;p91"/>
          <p:cNvSpPr txBox="1"/>
          <p:nvPr/>
        </p:nvSpPr>
        <p:spPr>
          <a:xfrm>
            <a:off x="792275" y="1456500"/>
            <a:ext cx="72156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Se pueden crear nuevas columnas que surgen a partir de la aplicación de funciones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Las funciones dependen del tipo de dato que toman para el cálculo, como ser: cadena, fecha, número, lógica, etc.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si tengo </a:t>
            </a:r>
            <a:r>
              <a:rPr lang="en" sz="20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precio unitario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y </a:t>
            </a:r>
            <a:r>
              <a:rPr lang="en" sz="20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cantidad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, puedo generar campo </a:t>
            </a:r>
            <a:r>
              <a:rPr lang="en" sz="20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total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…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Total = Precio unitario * Cantidad</a:t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2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Divisiones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2" name="Google Shape;372;p92"/>
          <p:cNvSpPr txBox="1"/>
          <p:nvPr/>
        </p:nvSpPr>
        <p:spPr>
          <a:xfrm>
            <a:off x="907025" y="1484900"/>
            <a:ext cx="72156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Permiten separar los datos de una columna en varias columnas nuevas</a:t>
            </a: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Esto se puede realizar con: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División</a:t>
            </a: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la herramienta interpreta el delimitador.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División personalizada</a:t>
            </a: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se puede configurar el carácter delimitador de columnas.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3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Renombrar columnas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8" name="Google Shape;378;p93"/>
          <p:cNvSpPr txBox="1"/>
          <p:nvPr/>
        </p:nvSpPr>
        <p:spPr>
          <a:xfrm>
            <a:off x="907025" y="1667725"/>
            <a:ext cx="72156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Power BI permite renombrar columnas.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Esto no modifica el origen de datos, sólo genera un nombre visible para Power BI lo que resulta útil cuando queremos mapear columnas con nombres codificados a nombres interpretables por el negocio.</a:t>
            </a:r>
            <a:endParaRPr i="0" sz="22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4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Alias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84" name="Google Shape;384;p94"/>
          <p:cNvSpPr txBox="1"/>
          <p:nvPr/>
        </p:nvSpPr>
        <p:spPr>
          <a:xfrm>
            <a:off x="907025" y="1484900"/>
            <a:ext cx="72156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Podemos cambiar determinados valores de los datos, esto nos permite mapear valores incorrectos a una opción prolija y limpia.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Esto tampoco modifica el origen de los datos.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</a:t>
            </a: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Reemplazar cada una de las ocurrencias de “Bs As” por “Buenos Aires”.</a:t>
            </a:r>
            <a:endParaRPr i="0" sz="22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5"/>
          <p:cNvSpPr txBox="1"/>
          <p:nvPr/>
        </p:nvSpPr>
        <p:spPr>
          <a:xfrm flipH="1" rot="-60279">
            <a:off x="1670652" y="1603485"/>
            <a:ext cx="4842144" cy="2062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Interfaz del </a:t>
            </a: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editor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90" name="Google Shape;39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6"/>
          <p:cNvSpPr txBox="1"/>
          <p:nvPr/>
        </p:nvSpPr>
        <p:spPr>
          <a:xfrm>
            <a:off x="1082875" y="4534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Editor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96" name="Google Shape;396;p96"/>
          <p:cNvSpPr txBox="1"/>
          <p:nvPr/>
        </p:nvSpPr>
        <p:spPr>
          <a:xfrm>
            <a:off x="5199400" y="1084950"/>
            <a:ext cx="3787800" cy="4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300"/>
              <a:buFont typeface="Anybody"/>
              <a:buAutoNum type="arabicParenR"/>
            </a:pPr>
            <a:r>
              <a:rPr lang="en" sz="13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Cinta de opciones</a:t>
            </a:r>
            <a:r>
              <a:rPr lang="en" sz="1300">
                <a:latin typeface="Anybody"/>
                <a:ea typeface="Anybody"/>
                <a:cs typeface="Anybody"/>
                <a:sym typeface="Anybody"/>
              </a:rPr>
              <a:t> (proporciona varias pestañas para agregar transformaciones, seleccionar opciones para su consulta y acceder a botones de la cinta para completar tareas).</a:t>
            </a:r>
            <a:endParaRPr sz="1300">
              <a:latin typeface="Anybody"/>
              <a:ea typeface="Anybody"/>
              <a:cs typeface="Anybody"/>
              <a:sym typeface="Anybody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nybody"/>
              <a:buAutoNum type="arabicParenR"/>
            </a:pPr>
            <a:r>
              <a:rPr lang="en" sz="13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Panel de consultas</a:t>
            </a:r>
            <a:r>
              <a:rPr lang="en" sz="1300">
                <a:latin typeface="Anybody"/>
                <a:ea typeface="Anybody"/>
                <a:cs typeface="Anybody"/>
                <a:sym typeface="Anybody"/>
              </a:rPr>
              <a:t> (una vista de todas las consultas disponibles).</a:t>
            </a:r>
            <a:endParaRPr sz="1300">
              <a:latin typeface="Anybody"/>
              <a:ea typeface="Anybody"/>
              <a:cs typeface="Anybody"/>
              <a:sym typeface="Anybody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nybody"/>
              <a:buAutoNum type="arabicParenR"/>
            </a:pPr>
            <a:r>
              <a:rPr lang="en" sz="13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Vista actual</a:t>
            </a:r>
            <a:r>
              <a:rPr lang="en" sz="1300">
                <a:latin typeface="Anybody"/>
                <a:ea typeface="Anybody"/>
                <a:cs typeface="Anybody"/>
                <a:sym typeface="Anybody"/>
              </a:rPr>
              <a:t> (vista de trabajo principal).</a:t>
            </a:r>
            <a:endParaRPr sz="1300">
              <a:latin typeface="Anybody"/>
              <a:ea typeface="Anybody"/>
              <a:cs typeface="Anybody"/>
              <a:sym typeface="Anybody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nybody"/>
              <a:buAutoNum type="arabicParenR"/>
            </a:pPr>
            <a:r>
              <a:rPr lang="en" sz="13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Configuración de consulta</a:t>
            </a:r>
            <a:r>
              <a:rPr lang="en" sz="1300">
                <a:latin typeface="Anybody"/>
                <a:ea typeface="Anybody"/>
                <a:cs typeface="Anybody"/>
                <a:sym typeface="Anybody"/>
              </a:rPr>
              <a:t> (vista de la consulta seleccionada actualmente con información relevante, como el nombre de la consulta, los pasos y varios indicadores).</a:t>
            </a:r>
            <a:endParaRPr sz="1300">
              <a:latin typeface="Anybody"/>
              <a:ea typeface="Anybody"/>
              <a:cs typeface="Anybody"/>
              <a:sym typeface="Anybody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nybody"/>
              <a:buAutoNum type="arabicParenR"/>
            </a:pPr>
            <a:r>
              <a:rPr lang="en" sz="13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Barra de estado</a:t>
            </a:r>
            <a:r>
              <a:rPr lang="en" sz="1300">
                <a:latin typeface="Anybody"/>
                <a:ea typeface="Anybody"/>
                <a:cs typeface="Anybody"/>
                <a:sym typeface="Anybody"/>
              </a:rPr>
              <a:t> (muestra información relevante sobre la consulta, como el tiempo de ejecución, total de columnas y filas, y estado de procesamiento). </a:t>
            </a:r>
            <a:endParaRPr sz="1300"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97" name="Google Shape;39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0225"/>
            <a:ext cx="5141926" cy="25547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7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7"/>
          <p:cNvSpPr txBox="1"/>
          <p:nvPr/>
        </p:nvSpPr>
        <p:spPr>
          <a:xfrm>
            <a:off x="576275" y="453475"/>
            <a:ext cx="691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Cinta de opciones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03" name="Google Shape;403;p97"/>
          <p:cNvSpPr txBox="1"/>
          <p:nvPr/>
        </p:nvSpPr>
        <p:spPr>
          <a:xfrm>
            <a:off x="576275" y="3557900"/>
            <a:ext cx="82461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 el componente donde se encuentran la mayoría de las transformaciones y acciones que se pueden realizar en Power Query.</a:t>
            </a:r>
            <a:endParaRPr i="0" sz="19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04" name="Google Shape;40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1915321"/>
            <a:ext cx="8172451" cy="105939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8"/>
          <p:cNvSpPr txBox="1"/>
          <p:nvPr/>
        </p:nvSpPr>
        <p:spPr>
          <a:xfrm>
            <a:off x="576275" y="453475"/>
            <a:ext cx="691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Lista de pasos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10" name="Google Shape;41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513" y="1296025"/>
            <a:ext cx="7440975" cy="36001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1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85" name="Google Shape;285;p81"/>
          <p:cNvSpPr txBox="1"/>
          <p:nvPr/>
        </p:nvSpPr>
        <p:spPr>
          <a:xfrm>
            <a:off x="3548075" y="1571500"/>
            <a:ext cx="54384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Power Query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Herramientas de Power Query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86" name="Google Shape;286;p81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81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288" name="Google Shape;288;p81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1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1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Google Shape;291;p81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9"/>
          <p:cNvSpPr txBox="1"/>
          <p:nvPr/>
        </p:nvSpPr>
        <p:spPr>
          <a:xfrm>
            <a:off x="576275" y="453475"/>
            <a:ext cx="691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</a:t>
            </a: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asos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16" name="Google Shape;41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663" y="1259475"/>
            <a:ext cx="3073213" cy="36463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sp>
        <p:nvSpPr>
          <p:cNvPr id="417" name="Google Shape;417;p99"/>
          <p:cNvSpPr txBox="1"/>
          <p:nvPr/>
        </p:nvSpPr>
        <p:spPr>
          <a:xfrm>
            <a:off x="576275" y="1766200"/>
            <a:ext cx="42015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Se pueden borrar pasos, cambiar el orden, renombrar, entre otras opciones.</a:t>
            </a:r>
            <a:endParaRPr i="0" sz="21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0"/>
          <p:cNvSpPr txBox="1"/>
          <p:nvPr/>
        </p:nvSpPr>
        <p:spPr>
          <a:xfrm flipH="1" rot="-60205">
            <a:off x="93972" y="1115810"/>
            <a:ext cx="8839656" cy="2062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Ejemplos</a:t>
            </a:r>
            <a:r>
              <a:rPr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</a:t>
            </a: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transformaciones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23" name="Google Shape;42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1"/>
          <p:cNvSpPr txBox="1"/>
          <p:nvPr/>
        </p:nvSpPr>
        <p:spPr>
          <a:xfrm>
            <a:off x="576275" y="453475"/>
            <a:ext cx="691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Promover encabezados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29" name="Google Shape;42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1345100"/>
            <a:ext cx="6486525" cy="76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30" name="Google Shape;430;p101"/>
          <p:cNvPicPr preferRelativeResize="0"/>
          <p:nvPr/>
        </p:nvPicPr>
        <p:blipFill rotWithShape="1">
          <a:blip r:embed="rId5">
            <a:alphaModFix/>
          </a:blip>
          <a:srcRect b="0" l="0" r="37776" t="0"/>
          <a:stretch/>
        </p:blipFill>
        <p:spPr>
          <a:xfrm>
            <a:off x="443025" y="2418300"/>
            <a:ext cx="4468700" cy="8238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31" name="Google Shape;431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157" y="2259825"/>
            <a:ext cx="3275867" cy="2578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2"/>
          <p:cNvSpPr txBox="1"/>
          <p:nvPr/>
        </p:nvSpPr>
        <p:spPr>
          <a:xfrm>
            <a:off x="576275" y="453475"/>
            <a:ext cx="691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Remover columnas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37" name="Google Shape;4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00" y="1267601"/>
            <a:ext cx="4887926" cy="1297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38" name="Google Shape;438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450" y="2701650"/>
            <a:ext cx="4178025" cy="22885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3"/>
          <p:cNvSpPr txBox="1"/>
          <p:nvPr/>
        </p:nvSpPr>
        <p:spPr>
          <a:xfrm>
            <a:off x="576275" y="453475"/>
            <a:ext cx="691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Tipo de datos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44" name="Google Shape;44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78" y="1262225"/>
            <a:ext cx="7466650" cy="3442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45" name="Google Shape;44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750" y="1913875"/>
            <a:ext cx="3843183" cy="3017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76200">
              <a:srgbClr val="000000">
                <a:alpha val="83000"/>
              </a:srgbClr>
            </a:outerShdw>
          </a:effectLst>
        </p:spPr>
      </p:pic>
      <p:pic>
        <p:nvPicPr>
          <p:cNvPr id="446" name="Google Shape;446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7275" y="1913875"/>
            <a:ext cx="1987050" cy="30173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4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Reemplazar valores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52" name="Google Shape;45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376" y="1308200"/>
            <a:ext cx="6787251" cy="9710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53" name="Google Shape;45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700" y="2894800"/>
            <a:ext cx="3600450" cy="11715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54" name="Google Shape;454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1550" y="2431625"/>
            <a:ext cx="3394086" cy="25594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5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Columnas condicionales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60" name="Google Shape;46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575" y="2571750"/>
            <a:ext cx="6553200" cy="2152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61" name="Google Shape;46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75" y="1283825"/>
            <a:ext cx="5662184" cy="10745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06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Columnas personalizadas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67" name="Google Shape;46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75" y="2295475"/>
            <a:ext cx="2965190" cy="12269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68" name="Google Shape;46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100" y="1625125"/>
            <a:ext cx="4486275" cy="31146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7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Anexar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74" name="Google Shape;4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50" y="1308700"/>
            <a:ext cx="6693010" cy="99083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75" name="Google Shape;4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275" y="2415850"/>
            <a:ext cx="6411600" cy="2502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08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Combinar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81" name="Google Shape;48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975" y="2425475"/>
            <a:ext cx="4442625" cy="24898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82" name="Google Shape;48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75" y="1308200"/>
            <a:ext cx="6846451" cy="865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8450" y="808352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2"/>
          <p:cNvSpPr txBox="1"/>
          <p:nvPr/>
        </p:nvSpPr>
        <p:spPr>
          <a:xfrm>
            <a:off x="-100850" y="597725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98" name="Google Shape;298;p82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9" name="Google Shape;299;p82"/>
          <p:cNvSpPr txBox="1"/>
          <p:nvPr/>
        </p:nvSpPr>
        <p:spPr>
          <a:xfrm>
            <a:off x="0" y="1675750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dk1"/>
                </a:solidFill>
                <a:highlight>
                  <a:schemeClr val="lt1"/>
                </a:highlight>
                <a:latin typeface="Anybody"/>
                <a:ea typeface="Anybody"/>
                <a:cs typeface="Anybody"/>
                <a:sym typeface="Anybody"/>
              </a:rPr>
              <a:t>Al finalizar esta lecture estarás en la capacidad de…</a:t>
            </a:r>
            <a:endParaRPr b="1" i="1" sz="1900">
              <a:solidFill>
                <a:schemeClr val="dk1"/>
              </a:solidFill>
              <a:highlight>
                <a:schemeClr val="lt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00" name="Google Shape;300;p82"/>
          <p:cNvSpPr txBox="1"/>
          <p:nvPr/>
        </p:nvSpPr>
        <p:spPr>
          <a:xfrm>
            <a:off x="727950" y="2716975"/>
            <a:ext cx="7688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Aplicar las principales herramientas de Power Query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9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Combinar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88" name="Google Shape;48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400" y="780050"/>
            <a:ext cx="4104575" cy="4114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10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Errores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94" name="Google Shape;49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75" y="1332600"/>
            <a:ext cx="6581775" cy="8096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95" name="Google Shape;49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000" y="2413300"/>
            <a:ext cx="7163574" cy="23741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11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43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43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¿ P R E G U N T A S ?</a:t>
            </a:r>
            <a:endParaRPr b="1" i="0" sz="43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12"/>
          <p:cNvSpPr txBox="1"/>
          <p:nvPr/>
        </p:nvSpPr>
        <p:spPr>
          <a:xfrm>
            <a:off x="248800" y="23084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7" name="Google Shape;507;p112"/>
          <p:cNvSpPr txBox="1"/>
          <p:nvPr/>
        </p:nvSpPr>
        <p:spPr>
          <a:xfrm>
            <a:off x="1254100" y="1130075"/>
            <a:ext cx="648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01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Vamos al programa…</a:t>
            </a:r>
            <a:endParaRPr sz="3600">
              <a:solidFill>
                <a:srgbClr val="FFFF01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  <p:pic>
        <p:nvPicPr>
          <p:cNvPr id="508" name="Google Shape;50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766" y="2409375"/>
            <a:ext cx="6414473" cy="214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chemeClr val="lt1">
                <a:alpha val="84000"/>
              </a:scheme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13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514" name="Google Shape;514;p113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15" name="Google Shape;515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114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521" name="Google Shape;521;p114"/>
          <p:cNvSpPr txBox="1"/>
          <p:nvPr/>
        </p:nvSpPr>
        <p:spPr>
          <a:xfrm>
            <a:off x="4152625" y="1811975"/>
            <a:ext cx="4393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22" name="Google Shape;522;p114"/>
          <p:cNvSpPr txBox="1"/>
          <p:nvPr/>
        </p:nvSpPr>
        <p:spPr>
          <a:xfrm>
            <a:off x="4076425" y="2140800"/>
            <a:ext cx="4991400" cy="14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Power Query avanzado</a:t>
            </a:r>
            <a:endParaRPr sz="43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5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28" name="Google Shape;528;p115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529" name="Google Shape;529;p115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0" name="Google Shape;530;p1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p115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532" name="Google Shape;532;p115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533" name="Google Shape;533;p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115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535" name="Google Shape;535;p115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536" name="Google Shape;536;p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115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538" name="Google Shape;538;p115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539" name="Google Shape;539;p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115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541" name="Google Shape;541;p115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2" name="Google Shape;542;p115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3" name="Google Shape;543;p115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16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116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1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1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1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16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16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16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83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306" name="Google Shape;306;p83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07" name="Google Shape;307;p83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83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310" name="Google Shape;310;p83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311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83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13" name="Google Shape;313;p83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4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84"/>
          <p:cNvCxnSpPr/>
          <p:nvPr/>
        </p:nvCxnSpPr>
        <p:spPr>
          <a:xfrm>
            <a:off x="437700" y="907225"/>
            <a:ext cx="830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425" y="120313"/>
            <a:ext cx="771601" cy="7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4"/>
          <p:cNvSpPr txBox="1"/>
          <p:nvPr/>
        </p:nvSpPr>
        <p:spPr>
          <a:xfrm flipH="1" rot="-60409">
            <a:off x="1023550" y="1906860"/>
            <a:ext cx="6812252" cy="1092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5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Power Query</a:t>
            </a:r>
            <a:endParaRPr sz="63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5"/>
          <p:cNvSpPr txBox="1"/>
          <p:nvPr/>
        </p:nvSpPr>
        <p:spPr>
          <a:xfrm>
            <a:off x="1082875" y="6820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28" name="Google Shape;328;p85"/>
          <p:cNvSpPr txBox="1"/>
          <p:nvPr/>
        </p:nvSpPr>
        <p:spPr>
          <a:xfrm>
            <a:off x="738700" y="1851300"/>
            <a:ext cx="59142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ybody"/>
              <a:buChar char="➜"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 una herramienta ETL.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2000"/>
              <a:buFont typeface="Anybody"/>
              <a:buChar char="➜"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Permite agregar o modificar consultas, administrar consultas agrupando o agregando descripciones a los pasos o visualizar las consultas y su estructura con diferentes vistas.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29" name="Google Shape;32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150" y="2817550"/>
            <a:ext cx="1771375" cy="1431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6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Transformaciones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35" name="Google Shape;335;p86"/>
          <p:cNvSpPr txBox="1"/>
          <p:nvPr/>
        </p:nvSpPr>
        <p:spPr>
          <a:xfrm>
            <a:off x="738700" y="1851300"/>
            <a:ext cx="78012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ybody"/>
              <a:buChar char="➜"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 </a:t>
            </a: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Remover filas o columnas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ybody"/>
              <a:buChar char="➜"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Cambiar el tipo de dato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ybody"/>
              <a:buChar char="➜"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Renombrar columnas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ybody"/>
              <a:buChar char="➜"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Crear nuevas consultas (Merge &amp; Append)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2200"/>
              <a:buFont typeface="Anybody"/>
              <a:buChar char="➜"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Identificar y corregir errores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7"/>
          <p:cNvSpPr txBox="1"/>
          <p:nvPr/>
        </p:nvSpPr>
        <p:spPr>
          <a:xfrm flipH="1" rot="-60279">
            <a:off x="1670652" y="1603485"/>
            <a:ext cx="4842144" cy="2062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Limpieza </a:t>
            </a:r>
            <a:r>
              <a:rPr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 datos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41" name="Google Shape;34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8"/>
          <p:cNvSpPr txBox="1"/>
          <p:nvPr/>
        </p:nvSpPr>
        <p:spPr>
          <a:xfrm>
            <a:off x="1082875" y="4534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Limpieza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7" name="Google Shape;347;p88"/>
          <p:cNvSpPr txBox="1"/>
          <p:nvPr/>
        </p:nvSpPr>
        <p:spPr>
          <a:xfrm>
            <a:off x="835950" y="1267575"/>
            <a:ext cx="74721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Los datos no siempre se encuentran en un formato adecuado para el análisis, por eso debemos realizar transformaciones que impacten dentro de la herramienta </a:t>
            </a:r>
            <a:r>
              <a:rPr lang="en" sz="1900">
                <a:solidFill>
                  <a:srgbClr val="9F5CFF"/>
                </a:solidFill>
                <a:latin typeface="Anybody"/>
                <a:ea typeface="Anybody"/>
                <a:cs typeface="Anybody"/>
                <a:sym typeface="Anybody"/>
              </a:rPr>
              <a:t>sin modificar el origen de datos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Las más comunes son: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8" name="Google Shape;348;p88"/>
          <p:cNvSpPr txBox="1"/>
          <p:nvPr/>
        </p:nvSpPr>
        <p:spPr>
          <a:xfrm>
            <a:off x="3919875" y="2745600"/>
            <a:ext cx="39174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Dimensiones y medidas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Filtros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Campos calculados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Divisiones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Renombrar columnas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Alias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